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4630400" cy="8229600"/>
  <p:notesSz cx="8229600" cy="14630400"/>
  <p:embeddedFontLs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Consolas" panose="020B0609020204030204" pitchFamily="49" charset="0"/>
      <p:regular r:id="rId16"/>
      <p:bold r:id="rId17"/>
      <p:italic r:id="rId18"/>
      <p:boldItalic r:id="rId19"/>
    </p:embeddedFont>
    <p:embeddedFont>
      <p:font typeface="Inter" panose="020B0604020202020204" charset="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56" d="100"/>
          <a:sy n="56" d="100"/>
        </p:scale>
        <p:origin x="76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41259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876CD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4083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4083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007" y="2270403"/>
            <a:ext cx="4990267" cy="3688675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280190" y="2592110"/>
            <a:ext cx="7556421" cy="19538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100"/>
              </a:lnSpc>
              <a:buNone/>
            </a:pPr>
            <a:r>
              <a:rPr lang="en-US" sz="4100" b="1" dirty="0">
                <a:solidFill>
                  <a:srgbClr val="876CD4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Unlocking Value:</a:t>
            </a:r>
            <a:r>
              <a:rPr lang="en-US" sz="410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 A Deep Dive into Credit Card Portfolio Performance</a:t>
            </a:r>
            <a:endParaRPr lang="en-US" sz="4100" dirty="0"/>
          </a:p>
        </p:txBody>
      </p:sp>
      <p:sp>
        <p:nvSpPr>
          <p:cNvPr id="5" name="Text 1"/>
          <p:cNvSpPr/>
          <p:nvPr/>
        </p:nvSpPr>
        <p:spPr>
          <a:xfrm>
            <a:off x="6280190" y="4843582"/>
            <a:ext cx="7556421" cy="7939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en-US" sz="19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Presented by: Sakshi Hulke </a:t>
            </a:r>
            <a:endParaRPr lang="en-US" sz="19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570803" y="678537"/>
            <a:ext cx="7488793" cy="6280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900"/>
              </a:lnSpc>
              <a:buNone/>
            </a:pPr>
            <a:r>
              <a:rPr lang="en-US" sz="3950" b="1" dirty="0">
                <a:solidFill>
                  <a:srgbClr val="876CD4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Agenda:</a:t>
            </a:r>
            <a:r>
              <a:rPr lang="en-US" sz="395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 Navigating Our Analysis</a:t>
            </a:r>
            <a:endParaRPr lang="en-US" sz="3950" dirty="0"/>
          </a:p>
        </p:txBody>
      </p:sp>
      <p:sp>
        <p:nvSpPr>
          <p:cNvPr id="3" name="Text 1"/>
          <p:cNvSpPr/>
          <p:nvPr/>
        </p:nvSpPr>
        <p:spPr>
          <a:xfrm>
            <a:off x="765453" y="1689259"/>
            <a:ext cx="191333" cy="2391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E0D6DE"/>
                </a:solidFill>
                <a:latin typeface="Petrona Light" pitchFamily="34" charset="0"/>
                <a:ea typeface="Petrona Light" pitchFamily="34" charset="-122"/>
                <a:cs typeface="Petrona Light" pitchFamily="34" charset="-120"/>
              </a:rPr>
              <a:t>01</a:t>
            </a:r>
            <a:endParaRPr lang="en-US" sz="15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453" y="1991558"/>
            <a:ext cx="6454021" cy="2286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65453" y="2132886"/>
            <a:ext cx="2983349" cy="313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Introduction &amp; Objectives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765453" y="2561630"/>
            <a:ext cx="6454021" cy="306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Setting the stage for our credit card portfolio analysis.</a:t>
            </a:r>
            <a:endParaRPr lang="en-US" sz="1500" dirty="0"/>
          </a:p>
        </p:txBody>
      </p:sp>
      <p:sp>
        <p:nvSpPr>
          <p:cNvPr id="7" name="Text 4"/>
          <p:cNvSpPr/>
          <p:nvPr/>
        </p:nvSpPr>
        <p:spPr>
          <a:xfrm>
            <a:off x="7410807" y="1689259"/>
            <a:ext cx="191333" cy="2391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E0D6DE"/>
                </a:solidFill>
                <a:latin typeface="Petrona Light" pitchFamily="34" charset="0"/>
                <a:ea typeface="Petrona Light" pitchFamily="34" charset="-122"/>
                <a:cs typeface="Petrona Light" pitchFamily="34" charset="-120"/>
              </a:rPr>
              <a:t>02</a:t>
            </a:r>
            <a:endParaRPr lang="en-US" sz="150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0807" y="1991558"/>
            <a:ext cx="6454140" cy="2286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7410807" y="2132886"/>
            <a:ext cx="2511862" cy="313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Dataset Overview</a:t>
            </a:r>
            <a:endParaRPr lang="en-US" sz="1950" dirty="0"/>
          </a:p>
        </p:txBody>
      </p:sp>
      <p:sp>
        <p:nvSpPr>
          <p:cNvPr id="10" name="Text 6"/>
          <p:cNvSpPr/>
          <p:nvPr/>
        </p:nvSpPr>
        <p:spPr>
          <a:xfrm>
            <a:off x="7410807" y="2561630"/>
            <a:ext cx="6454140" cy="306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Understanding the foundational data driving our insights.</a:t>
            </a:r>
            <a:endParaRPr lang="en-US" sz="1500" dirty="0"/>
          </a:p>
        </p:txBody>
      </p:sp>
      <p:sp>
        <p:nvSpPr>
          <p:cNvPr id="11" name="Text 7"/>
          <p:cNvSpPr/>
          <p:nvPr/>
        </p:nvSpPr>
        <p:spPr>
          <a:xfrm>
            <a:off x="765453" y="3202543"/>
            <a:ext cx="191333" cy="2391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E0D6DE"/>
                </a:solidFill>
                <a:latin typeface="Petrona Light" pitchFamily="34" charset="0"/>
                <a:ea typeface="Petrona Light" pitchFamily="34" charset="-122"/>
                <a:cs typeface="Petrona Light" pitchFamily="34" charset="-120"/>
              </a:rPr>
              <a:t>03</a:t>
            </a:r>
            <a:endParaRPr lang="en-US" sz="1500" dirty="0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453" y="3485674"/>
            <a:ext cx="6454021" cy="22860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765453" y="3646170"/>
            <a:ext cx="2511862" cy="313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SQL Data Preparation</a:t>
            </a:r>
            <a:endParaRPr lang="en-US" sz="1950" dirty="0"/>
          </a:p>
        </p:txBody>
      </p:sp>
      <p:sp>
        <p:nvSpPr>
          <p:cNvPr id="14" name="Text 9"/>
          <p:cNvSpPr/>
          <p:nvPr/>
        </p:nvSpPr>
        <p:spPr>
          <a:xfrm>
            <a:off x="765453" y="4074914"/>
            <a:ext cx="6454021" cy="306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crucial steps in transforming raw data into actionable intelligence.</a:t>
            </a:r>
            <a:endParaRPr lang="en-US" sz="1500" dirty="0"/>
          </a:p>
        </p:txBody>
      </p:sp>
      <p:sp>
        <p:nvSpPr>
          <p:cNvPr id="15" name="Text 10"/>
          <p:cNvSpPr/>
          <p:nvPr/>
        </p:nvSpPr>
        <p:spPr>
          <a:xfrm>
            <a:off x="7410807" y="3202543"/>
            <a:ext cx="191333" cy="2391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E0D6DE"/>
                </a:solidFill>
                <a:latin typeface="Petrona Light" pitchFamily="34" charset="0"/>
                <a:ea typeface="Petrona Light" pitchFamily="34" charset="-122"/>
                <a:cs typeface="Petrona Light" pitchFamily="34" charset="-120"/>
              </a:rPr>
              <a:t>04</a:t>
            </a:r>
            <a:endParaRPr lang="en-US" sz="1500" dirty="0"/>
          </a:p>
        </p:txBody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0807" y="3485674"/>
            <a:ext cx="6454140" cy="22860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7410807" y="3646170"/>
            <a:ext cx="3964662" cy="313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Key Performance Indicators (KPIs)</a:t>
            </a:r>
            <a:endParaRPr lang="en-US" sz="1950" dirty="0"/>
          </a:p>
        </p:txBody>
      </p:sp>
      <p:sp>
        <p:nvSpPr>
          <p:cNvPr id="18" name="Text 12"/>
          <p:cNvSpPr/>
          <p:nvPr/>
        </p:nvSpPr>
        <p:spPr>
          <a:xfrm>
            <a:off x="7410807" y="4074914"/>
            <a:ext cx="6454140" cy="306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Defining and calculating the metrics that matter most.</a:t>
            </a:r>
            <a:endParaRPr lang="en-US" sz="1500" dirty="0"/>
          </a:p>
        </p:txBody>
      </p:sp>
      <p:sp>
        <p:nvSpPr>
          <p:cNvPr id="19" name="Text 13"/>
          <p:cNvSpPr/>
          <p:nvPr/>
        </p:nvSpPr>
        <p:spPr>
          <a:xfrm>
            <a:off x="765453" y="4715828"/>
            <a:ext cx="191333" cy="2391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E0D6DE"/>
                </a:solidFill>
                <a:latin typeface="Petrona Light" pitchFamily="34" charset="0"/>
                <a:ea typeface="Petrona Light" pitchFamily="34" charset="-122"/>
                <a:cs typeface="Petrona Light" pitchFamily="34" charset="-120"/>
              </a:rPr>
              <a:t>05</a:t>
            </a:r>
            <a:endParaRPr lang="en-US" sz="1500" dirty="0"/>
          </a:p>
        </p:txBody>
      </p:sp>
      <p:pic>
        <p:nvPicPr>
          <p:cNvPr id="20" name="Image 4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453" y="4979908"/>
            <a:ext cx="6454021" cy="22860"/>
          </a:xfrm>
          <a:prstGeom prst="rect">
            <a:avLst/>
          </a:prstGeom>
        </p:spPr>
      </p:pic>
      <p:sp>
        <p:nvSpPr>
          <p:cNvPr id="21" name="Text 14"/>
          <p:cNvSpPr/>
          <p:nvPr/>
        </p:nvSpPr>
        <p:spPr>
          <a:xfrm>
            <a:off x="765453" y="5159454"/>
            <a:ext cx="2955727" cy="313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Dashboard Visualizations</a:t>
            </a:r>
            <a:endParaRPr lang="en-US" sz="1950" dirty="0"/>
          </a:p>
        </p:txBody>
      </p:sp>
      <p:sp>
        <p:nvSpPr>
          <p:cNvPr id="22" name="Text 15"/>
          <p:cNvSpPr/>
          <p:nvPr/>
        </p:nvSpPr>
        <p:spPr>
          <a:xfrm>
            <a:off x="765453" y="5588198"/>
            <a:ext cx="6454021" cy="306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Bringing data to life through intuitive and informative dashboards.</a:t>
            </a:r>
            <a:endParaRPr lang="en-US" sz="1500" dirty="0"/>
          </a:p>
        </p:txBody>
      </p:sp>
      <p:sp>
        <p:nvSpPr>
          <p:cNvPr id="23" name="Text 16"/>
          <p:cNvSpPr/>
          <p:nvPr/>
        </p:nvSpPr>
        <p:spPr>
          <a:xfrm>
            <a:off x="7410807" y="4715828"/>
            <a:ext cx="191333" cy="2391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E0D6DE"/>
                </a:solidFill>
                <a:latin typeface="Petrona Light" pitchFamily="34" charset="0"/>
                <a:ea typeface="Petrona Light" pitchFamily="34" charset="-122"/>
                <a:cs typeface="Petrona Light" pitchFamily="34" charset="-120"/>
              </a:rPr>
              <a:t>06</a:t>
            </a:r>
            <a:endParaRPr lang="en-US" sz="1500" dirty="0"/>
          </a:p>
        </p:txBody>
      </p:sp>
      <p:pic>
        <p:nvPicPr>
          <p:cNvPr id="24" name="Image 5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0807" y="4979908"/>
            <a:ext cx="6454140" cy="22860"/>
          </a:xfrm>
          <a:prstGeom prst="rect">
            <a:avLst/>
          </a:prstGeom>
        </p:spPr>
      </p:pic>
      <p:sp>
        <p:nvSpPr>
          <p:cNvPr id="25" name="Text 17"/>
          <p:cNvSpPr/>
          <p:nvPr/>
        </p:nvSpPr>
        <p:spPr>
          <a:xfrm>
            <a:off x="7410807" y="5159454"/>
            <a:ext cx="2511862" cy="313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Key Insights</a:t>
            </a:r>
            <a:endParaRPr lang="en-US" sz="1950" dirty="0"/>
          </a:p>
        </p:txBody>
      </p:sp>
      <p:sp>
        <p:nvSpPr>
          <p:cNvPr id="26" name="Text 18"/>
          <p:cNvSpPr/>
          <p:nvPr/>
        </p:nvSpPr>
        <p:spPr>
          <a:xfrm>
            <a:off x="7410807" y="5588198"/>
            <a:ext cx="6454140" cy="306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Uncovering critical patterns and trends from our analysis.</a:t>
            </a:r>
            <a:endParaRPr lang="en-US" sz="1500" dirty="0"/>
          </a:p>
        </p:txBody>
      </p:sp>
      <p:sp>
        <p:nvSpPr>
          <p:cNvPr id="27" name="Text 19"/>
          <p:cNvSpPr/>
          <p:nvPr/>
        </p:nvSpPr>
        <p:spPr>
          <a:xfrm>
            <a:off x="765453" y="6229112"/>
            <a:ext cx="191333" cy="2391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E0D6DE"/>
                </a:solidFill>
                <a:latin typeface="Petrona Light" pitchFamily="34" charset="0"/>
                <a:ea typeface="Petrona Light" pitchFamily="34" charset="-122"/>
                <a:cs typeface="Petrona Light" pitchFamily="34" charset="-120"/>
              </a:rPr>
              <a:t>07</a:t>
            </a:r>
            <a:endParaRPr lang="en-US" sz="1500" dirty="0"/>
          </a:p>
        </p:txBody>
      </p:sp>
      <p:pic>
        <p:nvPicPr>
          <p:cNvPr id="28" name="Image 6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453" y="6474023"/>
            <a:ext cx="6454021" cy="22860"/>
          </a:xfrm>
          <a:prstGeom prst="rect">
            <a:avLst/>
          </a:prstGeom>
        </p:spPr>
      </p:pic>
      <p:sp>
        <p:nvSpPr>
          <p:cNvPr id="29" name="Text 20"/>
          <p:cNvSpPr/>
          <p:nvPr/>
        </p:nvSpPr>
        <p:spPr>
          <a:xfrm>
            <a:off x="765453" y="6672739"/>
            <a:ext cx="3244810" cy="313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Strategic Recommendations</a:t>
            </a:r>
            <a:endParaRPr lang="en-US" sz="1950" dirty="0"/>
          </a:p>
        </p:txBody>
      </p:sp>
      <p:sp>
        <p:nvSpPr>
          <p:cNvPr id="30" name="Text 21"/>
          <p:cNvSpPr/>
          <p:nvPr/>
        </p:nvSpPr>
        <p:spPr>
          <a:xfrm>
            <a:off x="765453" y="7101483"/>
            <a:ext cx="6454021" cy="306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Actionable strategies to optimize portfolio performance.</a:t>
            </a:r>
            <a:endParaRPr lang="en-US" sz="1500" dirty="0"/>
          </a:p>
        </p:txBody>
      </p:sp>
      <p:sp>
        <p:nvSpPr>
          <p:cNvPr id="31" name="Text 22"/>
          <p:cNvSpPr/>
          <p:nvPr/>
        </p:nvSpPr>
        <p:spPr>
          <a:xfrm>
            <a:off x="7410807" y="6229112"/>
            <a:ext cx="191333" cy="2391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E0D6DE"/>
                </a:solidFill>
                <a:latin typeface="Petrona Light" pitchFamily="34" charset="0"/>
                <a:ea typeface="Petrona Light" pitchFamily="34" charset="-122"/>
                <a:cs typeface="Petrona Light" pitchFamily="34" charset="-120"/>
              </a:rPr>
              <a:t>08</a:t>
            </a:r>
            <a:endParaRPr lang="en-US" sz="1500" dirty="0"/>
          </a:p>
        </p:txBody>
      </p:sp>
      <p:pic>
        <p:nvPicPr>
          <p:cNvPr id="32" name="Image 7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0807" y="6474023"/>
            <a:ext cx="6454140" cy="22860"/>
          </a:xfrm>
          <a:prstGeom prst="rect">
            <a:avLst/>
          </a:prstGeom>
        </p:spPr>
      </p:pic>
      <p:sp>
        <p:nvSpPr>
          <p:cNvPr id="33" name="Text 23"/>
          <p:cNvSpPr/>
          <p:nvPr/>
        </p:nvSpPr>
        <p:spPr>
          <a:xfrm>
            <a:off x="7410807" y="6672739"/>
            <a:ext cx="2834997" cy="313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Conclusion &amp; Next Steps</a:t>
            </a:r>
            <a:endParaRPr lang="en-US" sz="1950" dirty="0"/>
          </a:p>
        </p:txBody>
      </p:sp>
      <p:sp>
        <p:nvSpPr>
          <p:cNvPr id="34" name="Text 24"/>
          <p:cNvSpPr/>
          <p:nvPr/>
        </p:nvSpPr>
        <p:spPr>
          <a:xfrm>
            <a:off x="7410807" y="7101483"/>
            <a:ext cx="6454140" cy="306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Summarizing our findings and outlining future directions.</a:t>
            </a:r>
            <a:endParaRPr lang="en-US" sz="15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874639" y="1093827"/>
            <a:ext cx="10881122" cy="6512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100"/>
              </a:lnSpc>
              <a:buNone/>
            </a:pPr>
            <a:r>
              <a:rPr lang="en-US" sz="4100" b="1" dirty="0">
                <a:solidFill>
                  <a:srgbClr val="876CD4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Dataset Overview:</a:t>
            </a:r>
            <a:r>
              <a:rPr lang="en-US" sz="410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 Our Foundation of Analysis</a:t>
            </a:r>
            <a:endParaRPr lang="en-US" sz="4100" dirty="0"/>
          </a:p>
        </p:txBody>
      </p:sp>
      <p:sp>
        <p:nvSpPr>
          <p:cNvPr id="3" name="Text 1"/>
          <p:cNvSpPr/>
          <p:nvPr/>
        </p:nvSpPr>
        <p:spPr>
          <a:xfrm>
            <a:off x="793790" y="2141934"/>
            <a:ext cx="13042821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Our analysis is built upon a comprehensive dataset comprising </a:t>
            </a:r>
            <a:r>
              <a:rPr lang="en-US" sz="1550" b="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transactional records, customer demographics, and credit account details</a:t>
            </a:r>
            <a:r>
              <a:rPr lang="en-US" sz="15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over the past 12 months. This rich data provides a 360-degree view of our credit card portfolio, enabling us to identify patterns in customer behavior, spending habits, and risk profiles.</a:t>
            </a:r>
            <a:endParaRPr lang="en-US" sz="1550" dirty="0"/>
          </a:p>
        </p:txBody>
      </p:sp>
      <p:sp>
        <p:nvSpPr>
          <p:cNvPr id="4" name="Text 2"/>
          <p:cNvSpPr/>
          <p:nvPr/>
        </p:nvSpPr>
        <p:spPr>
          <a:xfrm>
            <a:off x="793790" y="3516154"/>
            <a:ext cx="2604968" cy="3256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Key Data Points:</a:t>
            </a:r>
            <a:endParaRPr lang="en-US" sz="2050" dirty="0"/>
          </a:p>
        </p:txBody>
      </p:sp>
      <p:sp>
        <p:nvSpPr>
          <p:cNvPr id="5" name="Text 3"/>
          <p:cNvSpPr/>
          <p:nvPr/>
        </p:nvSpPr>
        <p:spPr>
          <a:xfrm>
            <a:off x="793790" y="4040148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Customer ID:</a:t>
            </a:r>
            <a:r>
              <a:rPr lang="en-US" sz="15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Unique identifier for each cardholder.</a:t>
            </a:r>
            <a:endParaRPr lang="en-US" sz="1550" dirty="0"/>
          </a:p>
        </p:txBody>
      </p:sp>
      <p:sp>
        <p:nvSpPr>
          <p:cNvPr id="6" name="Text 4"/>
          <p:cNvSpPr/>
          <p:nvPr/>
        </p:nvSpPr>
        <p:spPr>
          <a:xfrm>
            <a:off x="793790" y="4427101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Transaction Date:</a:t>
            </a:r>
            <a:r>
              <a:rPr lang="en-US" sz="15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Timestamp of each purchase/payment.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793790" y="4814054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Transaction Amount:</a:t>
            </a:r>
            <a:r>
              <a:rPr lang="en-US" sz="15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Value of each transaction.</a:t>
            </a:r>
            <a:endParaRPr lang="en-US" sz="1550" dirty="0"/>
          </a:p>
        </p:txBody>
      </p:sp>
      <p:sp>
        <p:nvSpPr>
          <p:cNvPr id="8" name="Text 6"/>
          <p:cNvSpPr/>
          <p:nvPr/>
        </p:nvSpPr>
        <p:spPr>
          <a:xfrm>
            <a:off x="793790" y="5201007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Merchant Category:</a:t>
            </a:r>
            <a:r>
              <a:rPr lang="en-US" sz="15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Type of merchant (e.g., retail, dining).</a:t>
            </a:r>
            <a:endParaRPr lang="en-US" sz="1550" dirty="0"/>
          </a:p>
        </p:txBody>
      </p:sp>
      <p:sp>
        <p:nvSpPr>
          <p:cNvPr id="9" name="Text 7"/>
          <p:cNvSpPr/>
          <p:nvPr/>
        </p:nvSpPr>
        <p:spPr>
          <a:xfrm>
            <a:off x="793790" y="5587960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Credit Limit:</a:t>
            </a:r>
            <a:r>
              <a:rPr lang="en-US" sz="15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Assigned spending limit for each account.</a:t>
            </a:r>
            <a:endParaRPr lang="en-US" sz="1550" dirty="0"/>
          </a:p>
        </p:txBody>
      </p:sp>
      <p:sp>
        <p:nvSpPr>
          <p:cNvPr id="10" name="Text 8"/>
          <p:cNvSpPr/>
          <p:nvPr/>
        </p:nvSpPr>
        <p:spPr>
          <a:xfrm>
            <a:off x="793790" y="5974913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Balance:</a:t>
            </a:r>
            <a:r>
              <a:rPr lang="en-US" sz="15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Outstanding balance on the account.</a:t>
            </a:r>
            <a:endParaRPr lang="en-US" sz="1550" dirty="0"/>
          </a:p>
        </p:txBody>
      </p:sp>
      <p:sp>
        <p:nvSpPr>
          <p:cNvPr id="11" name="Text 9"/>
          <p:cNvSpPr/>
          <p:nvPr/>
        </p:nvSpPr>
        <p:spPr>
          <a:xfrm>
            <a:off x="793790" y="6361867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Payment Status:</a:t>
            </a:r>
            <a:r>
              <a:rPr lang="en-US" sz="15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Current status (e.g., on time, delinquent).</a:t>
            </a:r>
            <a:endParaRPr lang="en-US" sz="1550" dirty="0"/>
          </a:p>
        </p:txBody>
      </p:sp>
      <p:sp>
        <p:nvSpPr>
          <p:cNvPr id="12" name="Text 10"/>
          <p:cNvSpPr/>
          <p:nvPr/>
        </p:nvSpPr>
        <p:spPr>
          <a:xfrm>
            <a:off x="793790" y="6748820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Age &amp; Income:</a:t>
            </a:r>
            <a:r>
              <a:rPr lang="en-US" sz="15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Demographic information for segmentation.</a:t>
            </a:r>
            <a:endParaRPr lang="en-US" sz="1550" dirty="0"/>
          </a:p>
        </p:txBody>
      </p:sp>
      <p:sp>
        <p:nvSpPr>
          <p:cNvPr id="13" name="Text 11"/>
          <p:cNvSpPr/>
          <p:nvPr/>
        </p:nvSpPr>
        <p:spPr>
          <a:xfrm>
            <a:off x="7564874" y="3496389"/>
            <a:ext cx="6279356" cy="1587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dataset contains over </a:t>
            </a:r>
            <a:r>
              <a:rPr lang="en-US" sz="1550" b="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1.5 million individual transactions</a:t>
            </a:r>
            <a:r>
              <a:rPr lang="en-US" sz="15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from </a:t>
            </a:r>
            <a:r>
              <a:rPr lang="en-US" sz="1550" b="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250,000 active credit card accounts</a:t>
            </a:r>
            <a:r>
              <a:rPr lang="en-US" sz="15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 Data integrity and completeness were rigorously checked, ensuring a reliable basis for our analysis. This granular level of detail is crucial for uncovering nuanced trends and formulating targeted strategies.</a:t>
            </a:r>
            <a:endParaRPr lang="en-US" sz="1550" dirty="0"/>
          </a:p>
        </p:txBody>
      </p:sp>
      <p:sp>
        <p:nvSpPr>
          <p:cNvPr id="14" name="Text 12"/>
          <p:cNvSpPr/>
          <p:nvPr/>
        </p:nvSpPr>
        <p:spPr>
          <a:xfrm>
            <a:off x="7862530" y="5307330"/>
            <a:ext cx="5981700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"Data is the new oil."</a:t>
            </a:r>
            <a:r>
              <a:rPr lang="en-US" sz="15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- Clive Humby, underscores the critical importance of our robust dataset in driving meaningful insights.</a:t>
            </a:r>
            <a:endParaRPr lang="en-US" sz="1550" dirty="0"/>
          </a:p>
        </p:txBody>
      </p:sp>
      <p:sp>
        <p:nvSpPr>
          <p:cNvPr id="15" name="Shape 13"/>
          <p:cNvSpPr/>
          <p:nvPr/>
        </p:nvSpPr>
        <p:spPr>
          <a:xfrm>
            <a:off x="7564874" y="5307330"/>
            <a:ext cx="22860" cy="635079"/>
          </a:xfrm>
          <a:prstGeom prst="rect">
            <a:avLst/>
          </a:prstGeom>
          <a:solidFill>
            <a:srgbClr val="876CD4"/>
          </a:solidFill>
          <a:ln/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808083" y="482679"/>
            <a:ext cx="11014234" cy="5748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500"/>
              </a:lnSpc>
              <a:buNone/>
            </a:pPr>
            <a:r>
              <a:rPr lang="en-US" sz="3600" b="1" dirty="0">
                <a:solidFill>
                  <a:srgbClr val="876CD4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SQL Data Preparation:</a:t>
            </a:r>
            <a:r>
              <a:rPr lang="en-US" sz="360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 Transforming Raw into Ready</a:t>
            </a:r>
            <a:endParaRPr lang="en-US" sz="3600" dirty="0"/>
          </a:p>
        </p:txBody>
      </p:sp>
      <p:sp>
        <p:nvSpPr>
          <p:cNvPr id="3" name="Text 1"/>
          <p:cNvSpPr/>
          <p:nvPr/>
        </p:nvSpPr>
        <p:spPr>
          <a:xfrm>
            <a:off x="700802" y="1407914"/>
            <a:ext cx="13228796" cy="5607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Effective analysis hinges on clean, well-structured data. Our SQL data preparation phase involved several critical steps to transform the raw transactional and account data into a format suitable for robust KPI calculation and dashboard visualization.</a:t>
            </a:r>
            <a:endParaRPr lang="en-US" sz="1350" dirty="0"/>
          </a:p>
        </p:txBody>
      </p:sp>
      <p:sp>
        <p:nvSpPr>
          <p:cNvPr id="4" name="Text 2"/>
          <p:cNvSpPr/>
          <p:nvPr/>
        </p:nvSpPr>
        <p:spPr>
          <a:xfrm>
            <a:off x="700802" y="2340888"/>
            <a:ext cx="2775228" cy="2875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Key Transformation Steps:</a:t>
            </a:r>
            <a:endParaRPr lang="en-US" sz="1800" dirty="0"/>
          </a:p>
        </p:txBody>
      </p:sp>
      <p:sp>
        <p:nvSpPr>
          <p:cNvPr id="5" name="Text 3"/>
          <p:cNvSpPr/>
          <p:nvPr/>
        </p:nvSpPr>
        <p:spPr>
          <a:xfrm>
            <a:off x="700802" y="2803565"/>
            <a:ext cx="5035034" cy="5607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350" b="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 Cleaning:</a:t>
            </a:r>
            <a:r>
              <a:rPr lang="en-US" sz="13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Handling missing values, removing duplicates, and correcting data types for consistency.</a:t>
            </a:r>
            <a:endParaRPr lang="en-US" sz="1350" dirty="0"/>
          </a:p>
        </p:txBody>
      </p:sp>
      <p:sp>
        <p:nvSpPr>
          <p:cNvPr id="6" name="Text 4"/>
          <p:cNvSpPr/>
          <p:nvPr/>
        </p:nvSpPr>
        <p:spPr>
          <a:xfrm>
            <a:off x="700802" y="3425666"/>
            <a:ext cx="5035034" cy="8411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350" b="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Feature Engineering:</a:t>
            </a:r>
            <a:r>
              <a:rPr lang="en-US" sz="13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Creating new variables like "Days_Since_Last_Transaction" or "Average_Monthly_Spend" to enrich the dataset.</a:t>
            </a:r>
            <a:endParaRPr lang="en-US" sz="1350" dirty="0"/>
          </a:p>
        </p:txBody>
      </p:sp>
      <p:sp>
        <p:nvSpPr>
          <p:cNvPr id="7" name="Text 5"/>
          <p:cNvSpPr/>
          <p:nvPr/>
        </p:nvSpPr>
        <p:spPr>
          <a:xfrm>
            <a:off x="700802" y="4328160"/>
            <a:ext cx="5035034" cy="5607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350" b="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Aggregation:</a:t>
            </a:r>
            <a:r>
              <a:rPr lang="en-US" sz="13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Summarizing transactional data by customer or month to enable high-level analysis.</a:t>
            </a:r>
            <a:endParaRPr lang="en-US" sz="1350" dirty="0"/>
          </a:p>
        </p:txBody>
      </p:sp>
      <p:sp>
        <p:nvSpPr>
          <p:cNvPr id="8" name="Text 6"/>
          <p:cNvSpPr/>
          <p:nvPr/>
        </p:nvSpPr>
        <p:spPr>
          <a:xfrm>
            <a:off x="700802" y="4950262"/>
            <a:ext cx="5035034" cy="5607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350" b="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Joins:</a:t>
            </a:r>
            <a:r>
              <a:rPr lang="en-US" sz="13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Merging customer demographics with transaction and account data to create a unified view.</a:t>
            </a:r>
            <a:endParaRPr lang="en-US" sz="1350" dirty="0"/>
          </a:p>
        </p:txBody>
      </p:sp>
      <p:sp>
        <p:nvSpPr>
          <p:cNvPr id="9" name="Text 7"/>
          <p:cNvSpPr/>
          <p:nvPr/>
        </p:nvSpPr>
        <p:spPr>
          <a:xfrm>
            <a:off x="700802" y="5572363"/>
            <a:ext cx="5035034" cy="5607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350" b="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Segmentation:</a:t>
            </a:r>
            <a:r>
              <a:rPr lang="en-US" sz="13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Applying criteria to categorize customers (e.g., by credit score, spending tiers).</a:t>
            </a:r>
            <a:endParaRPr lang="en-US" sz="1350" dirty="0"/>
          </a:p>
        </p:txBody>
      </p:sp>
      <p:sp>
        <p:nvSpPr>
          <p:cNvPr id="10" name="Shape 8"/>
          <p:cNvSpPr/>
          <p:nvPr/>
        </p:nvSpPr>
        <p:spPr>
          <a:xfrm>
            <a:off x="6170890" y="2362795"/>
            <a:ext cx="7766209" cy="4188143"/>
          </a:xfrm>
          <a:prstGeom prst="roundRect">
            <a:avLst>
              <a:gd name="adj" fmla="val 1757"/>
            </a:avLst>
          </a:prstGeom>
          <a:solidFill>
            <a:srgbClr val="191231"/>
          </a:solidFill>
          <a:ln/>
        </p:spPr>
      </p:sp>
      <p:sp>
        <p:nvSpPr>
          <p:cNvPr id="11" name="Shape 9"/>
          <p:cNvSpPr/>
          <p:nvPr/>
        </p:nvSpPr>
        <p:spPr>
          <a:xfrm>
            <a:off x="6162199" y="2362795"/>
            <a:ext cx="7783592" cy="4188143"/>
          </a:xfrm>
          <a:prstGeom prst="roundRect">
            <a:avLst>
              <a:gd name="adj" fmla="val 628"/>
            </a:avLst>
          </a:prstGeom>
          <a:solidFill>
            <a:srgbClr val="191231"/>
          </a:solidFill>
          <a:ln/>
        </p:spPr>
      </p:sp>
      <p:sp>
        <p:nvSpPr>
          <p:cNvPr id="12" name="Text 10"/>
          <p:cNvSpPr/>
          <p:nvPr/>
        </p:nvSpPr>
        <p:spPr>
          <a:xfrm>
            <a:off x="6337340" y="2494121"/>
            <a:ext cx="7433310" cy="39254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E0D6DE"/>
                </a:solidFill>
                <a:highlight>
                  <a:srgbClr val="19123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          -- Example SQL for Monthly Spending Aggregation          SELECT              CustomerID,              DATE_TRUNC('month', TransactionDate) AS Month,              SUM(TransactionAmount) AS TotalMonthlySpend          FROM              Transactions          GROUP BY              CustomerID, Month          ORDER BY              CustomerID, Month;              </a:t>
            </a:r>
            <a:endParaRPr lang="en-US" sz="1350" dirty="0"/>
          </a:p>
        </p:txBody>
      </p:sp>
      <p:sp>
        <p:nvSpPr>
          <p:cNvPr id="13" name="Text 11"/>
          <p:cNvSpPr/>
          <p:nvPr/>
        </p:nvSpPr>
        <p:spPr>
          <a:xfrm>
            <a:off x="6170890" y="6747986"/>
            <a:ext cx="7766209" cy="8411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This meticulous process ensures data accuracy and relevance, providing a solid foundation for our subsequent analytical work. Without proper preparation, even the most advanced analytical models would yield unreliable results.</a:t>
            </a:r>
            <a:endParaRPr lang="en-US" sz="13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033349" y="444103"/>
            <a:ext cx="10563582" cy="5294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150"/>
              </a:lnSpc>
              <a:buNone/>
            </a:pPr>
            <a:r>
              <a:rPr lang="en-US" sz="3300" b="1" dirty="0">
                <a:solidFill>
                  <a:srgbClr val="876CD4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Key Performance Indicators (KPIs):</a:t>
            </a:r>
            <a:r>
              <a:rPr lang="en-US" sz="330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 Measuring Success</a:t>
            </a:r>
            <a:endParaRPr lang="en-US" sz="3300" dirty="0"/>
          </a:p>
        </p:txBody>
      </p:sp>
      <p:sp>
        <p:nvSpPr>
          <p:cNvPr id="3" name="Text 1"/>
          <p:cNvSpPr/>
          <p:nvPr/>
        </p:nvSpPr>
        <p:spPr>
          <a:xfrm>
            <a:off x="645438" y="1296233"/>
            <a:ext cx="13339524" cy="5162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To assess the health and performance of our credit card portfolio, we focused on a set of crucial Key Performance Indicators (KPIs). These metrics provide a clear picture of customer engagement, financial stability, and revenue generation.</a:t>
            </a:r>
            <a:endParaRPr lang="en-US" sz="12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438" y="1993940"/>
            <a:ext cx="403384" cy="403384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45438" y="2599015"/>
            <a:ext cx="2289334" cy="2646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Average Monthly Spend</a:t>
            </a:r>
            <a:endParaRPr lang="en-US" sz="1650" dirty="0"/>
          </a:p>
        </p:txBody>
      </p:sp>
      <p:sp>
        <p:nvSpPr>
          <p:cNvPr id="6" name="Text 3"/>
          <p:cNvSpPr/>
          <p:nvPr/>
        </p:nvSpPr>
        <p:spPr>
          <a:xfrm>
            <a:off x="645438" y="2960489"/>
            <a:ext cx="6568916" cy="5162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Indicates customer spending habits and portfolio utilization. A higher average spend points to active card usage.</a:t>
            </a:r>
            <a:endParaRPr lang="en-US" sz="12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6046" y="1993940"/>
            <a:ext cx="403384" cy="403384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416046" y="2599015"/>
            <a:ext cx="2327672" cy="2646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Revolving Balance Ratio</a:t>
            </a:r>
            <a:endParaRPr lang="en-US" sz="1650" dirty="0"/>
          </a:p>
        </p:txBody>
      </p:sp>
      <p:sp>
        <p:nvSpPr>
          <p:cNvPr id="9" name="Text 5"/>
          <p:cNvSpPr/>
          <p:nvPr/>
        </p:nvSpPr>
        <p:spPr>
          <a:xfrm>
            <a:off x="7416046" y="2960489"/>
            <a:ext cx="6568916" cy="5162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percentage of customers carrying a balance month-to-month, crucial for interest revenue forecasting.</a:t>
            </a:r>
            <a:endParaRPr lang="en-US" sz="12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438" y="3799403"/>
            <a:ext cx="403384" cy="403384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645438" y="4404479"/>
            <a:ext cx="2117884" cy="2646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Customer Churn Rate</a:t>
            </a:r>
            <a:endParaRPr lang="en-US" sz="1650" dirty="0"/>
          </a:p>
        </p:txBody>
      </p:sp>
      <p:sp>
        <p:nvSpPr>
          <p:cNvPr id="12" name="Text 7"/>
          <p:cNvSpPr/>
          <p:nvPr/>
        </p:nvSpPr>
        <p:spPr>
          <a:xfrm>
            <a:off x="645438" y="4765953"/>
            <a:ext cx="6568916" cy="5162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Measures the rate at which customers close accounts or become inactive, highlighting retention challenges.</a:t>
            </a:r>
            <a:endParaRPr lang="en-US" sz="125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16046" y="3799403"/>
            <a:ext cx="403384" cy="403384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416046" y="4404479"/>
            <a:ext cx="2117884" cy="2646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Delinquency Rate</a:t>
            </a:r>
            <a:endParaRPr lang="en-US" sz="1650" dirty="0"/>
          </a:p>
        </p:txBody>
      </p:sp>
      <p:sp>
        <p:nvSpPr>
          <p:cNvPr id="15" name="Text 9"/>
          <p:cNvSpPr/>
          <p:nvPr/>
        </p:nvSpPr>
        <p:spPr>
          <a:xfrm>
            <a:off x="7416046" y="4765953"/>
            <a:ext cx="6568916" cy="5162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proportion of accounts with overdue payments, a key indicator of credit risk and potential losses.</a:t>
            </a:r>
            <a:endParaRPr lang="en-US" sz="1250" dirty="0"/>
          </a:p>
        </p:txBody>
      </p:sp>
      <p:pic>
        <p:nvPicPr>
          <p:cNvPr id="1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5438" y="5604867"/>
            <a:ext cx="403384" cy="403384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645438" y="6209943"/>
            <a:ext cx="2338030" cy="2646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New Accounts Activated</a:t>
            </a:r>
            <a:endParaRPr lang="en-US" sz="1650" dirty="0"/>
          </a:p>
        </p:txBody>
      </p:sp>
      <p:sp>
        <p:nvSpPr>
          <p:cNvPr id="18" name="Text 11"/>
          <p:cNvSpPr/>
          <p:nvPr/>
        </p:nvSpPr>
        <p:spPr>
          <a:xfrm>
            <a:off x="645438" y="6571417"/>
            <a:ext cx="6568916" cy="5162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Tracks growth in the customer base, essential for portfolio expansion and market penetration.</a:t>
            </a:r>
            <a:endParaRPr lang="en-US" sz="1250" dirty="0"/>
          </a:p>
        </p:txBody>
      </p:sp>
      <p:pic>
        <p:nvPicPr>
          <p:cNvPr id="19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16046" y="5604867"/>
            <a:ext cx="403384" cy="403384"/>
          </a:xfrm>
          <a:prstGeom prst="rect">
            <a:avLst/>
          </a:prstGeom>
        </p:spPr>
      </p:pic>
      <p:sp>
        <p:nvSpPr>
          <p:cNvPr id="20" name="Text 12"/>
          <p:cNvSpPr/>
          <p:nvPr/>
        </p:nvSpPr>
        <p:spPr>
          <a:xfrm>
            <a:off x="7416046" y="6209943"/>
            <a:ext cx="2117884" cy="2646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Interchange Revenue</a:t>
            </a:r>
            <a:endParaRPr lang="en-US" sz="1650" dirty="0"/>
          </a:p>
        </p:txBody>
      </p:sp>
      <p:sp>
        <p:nvSpPr>
          <p:cNvPr id="21" name="Text 13"/>
          <p:cNvSpPr/>
          <p:nvPr/>
        </p:nvSpPr>
        <p:spPr>
          <a:xfrm>
            <a:off x="7416046" y="6571417"/>
            <a:ext cx="6568916" cy="2581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Revenue generated from transaction processing, directly linked to spending volume.</a:t>
            </a:r>
            <a:endParaRPr lang="en-US" sz="1250" dirty="0"/>
          </a:p>
        </p:txBody>
      </p:sp>
      <p:sp>
        <p:nvSpPr>
          <p:cNvPr id="22" name="Text 14"/>
          <p:cNvSpPr/>
          <p:nvPr/>
        </p:nvSpPr>
        <p:spPr>
          <a:xfrm>
            <a:off x="645438" y="7269123"/>
            <a:ext cx="13339524" cy="5162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Monitoring these KPIs allows us to identify trends, pinpoint areas of concern, and measure the impact of strategic initiatives on the portfolio's overall performance and profitability.</a:t>
            </a:r>
            <a:endParaRPr lang="en-US" sz="12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656999" y="452438"/>
            <a:ext cx="9316283" cy="539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250"/>
              </a:lnSpc>
              <a:buNone/>
            </a:pPr>
            <a:r>
              <a:rPr lang="en-US" sz="3400" b="1" dirty="0">
                <a:solidFill>
                  <a:srgbClr val="876CD4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Dashboard Visualizations:</a:t>
            </a:r>
            <a:r>
              <a:rPr lang="en-US" sz="340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 At-a-Glance Insights</a:t>
            </a:r>
            <a:endParaRPr lang="en-US" sz="3400" dirty="0"/>
          </a:p>
        </p:txBody>
      </p:sp>
      <p:sp>
        <p:nvSpPr>
          <p:cNvPr id="3" name="Text 1"/>
          <p:cNvSpPr/>
          <p:nvPr/>
        </p:nvSpPr>
        <p:spPr>
          <a:xfrm>
            <a:off x="658058" y="1321118"/>
            <a:ext cx="13314283" cy="5264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Our interactive dashboards transform complex data into clear, actionable visuals. These dashboards enable stakeholders to quickly grasp the portfolio's performance, identify trends, and drill down into specific areas of interest.</a:t>
            </a:r>
            <a:endParaRPr lang="en-US" sz="1250" dirty="0"/>
          </a:p>
        </p:txBody>
      </p:sp>
      <p:sp>
        <p:nvSpPr>
          <p:cNvPr id="4" name="Text 2"/>
          <p:cNvSpPr/>
          <p:nvPr/>
        </p:nvSpPr>
        <p:spPr>
          <a:xfrm>
            <a:off x="658058" y="2197060"/>
            <a:ext cx="3165396" cy="269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Portfolio Performance Overview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658058" y="2631400"/>
            <a:ext cx="6456521" cy="78974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This dashboard provides a high-level summary of key financial metrics, including total outstanding balance, average credit utilization, and overall revenue. It's designed for executive-level oversight.</a:t>
            </a:r>
            <a:endParaRPr lang="en-US" sz="125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058" y="3606165"/>
            <a:ext cx="6456521" cy="3121938"/>
          </a:xfrm>
          <a:prstGeom prst="rect">
            <a:avLst/>
          </a:prstGeom>
        </p:spPr>
      </p:pic>
      <p:sp>
        <p:nvSpPr>
          <p:cNvPr id="7" name="Shape 4"/>
          <p:cNvSpPr/>
          <p:nvPr/>
        </p:nvSpPr>
        <p:spPr>
          <a:xfrm>
            <a:off x="2226112" y="6728103"/>
            <a:ext cx="164425" cy="164425"/>
          </a:xfrm>
          <a:prstGeom prst="roundRect">
            <a:avLst>
              <a:gd name="adj" fmla="val 11122"/>
            </a:avLst>
          </a:prstGeom>
          <a:solidFill>
            <a:srgbClr val="6B4ACA"/>
          </a:solidFill>
          <a:ln/>
        </p:spPr>
      </p:sp>
      <p:sp>
        <p:nvSpPr>
          <p:cNvPr id="8" name="Text 5"/>
          <p:cNvSpPr/>
          <p:nvPr/>
        </p:nvSpPr>
        <p:spPr>
          <a:xfrm>
            <a:off x="2451497" y="6728103"/>
            <a:ext cx="1358622" cy="1645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12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Total Balance (M)</a:t>
            </a:r>
            <a:endParaRPr lang="en-US" sz="1250" dirty="0"/>
          </a:p>
        </p:txBody>
      </p:sp>
      <p:sp>
        <p:nvSpPr>
          <p:cNvPr id="9" name="Shape 6"/>
          <p:cNvSpPr/>
          <p:nvPr/>
        </p:nvSpPr>
        <p:spPr>
          <a:xfrm>
            <a:off x="3962519" y="6728103"/>
            <a:ext cx="164425" cy="164425"/>
          </a:xfrm>
          <a:prstGeom prst="roundRect">
            <a:avLst>
              <a:gd name="adj" fmla="val 11122"/>
            </a:avLst>
          </a:prstGeom>
          <a:solidFill>
            <a:srgbClr val="AD9AE2"/>
          </a:solidFill>
          <a:ln/>
        </p:spPr>
      </p:sp>
      <p:sp>
        <p:nvSpPr>
          <p:cNvPr id="10" name="Text 7"/>
          <p:cNvSpPr/>
          <p:nvPr/>
        </p:nvSpPr>
        <p:spPr>
          <a:xfrm>
            <a:off x="4187904" y="6728103"/>
            <a:ext cx="1411010" cy="1645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12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Total Revenue (M)</a:t>
            </a:r>
            <a:endParaRPr lang="en-US" sz="1250" dirty="0"/>
          </a:p>
        </p:txBody>
      </p:sp>
      <p:sp>
        <p:nvSpPr>
          <p:cNvPr id="11" name="Text 8"/>
          <p:cNvSpPr/>
          <p:nvPr/>
        </p:nvSpPr>
        <p:spPr>
          <a:xfrm>
            <a:off x="7523440" y="2197060"/>
            <a:ext cx="3533894" cy="269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Customer Segmentation &amp; Behavior</a:t>
            </a:r>
            <a:endParaRPr lang="en-US" sz="1700" dirty="0"/>
          </a:p>
        </p:txBody>
      </p:sp>
      <p:sp>
        <p:nvSpPr>
          <p:cNvPr id="12" name="Text 9"/>
          <p:cNvSpPr/>
          <p:nvPr/>
        </p:nvSpPr>
        <p:spPr>
          <a:xfrm>
            <a:off x="7523440" y="2631400"/>
            <a:ext cx="6456521" cy="5264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Visualizes customer segments by age, income, and spending patterns. It highlights the most profitable customer groups and areas for targeted marketing.</a:t>
            </a:r>
            <a:endParaRPr lang="en-US" sz="1250" dirty="0"/>
          </a:p>
        </p:txBody>
      </p:sp>
      <p:pic>
        <p:nvPicPr>
          <p:cNvPr id="1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3440" y="3342918"/>
            <a:ext cx="6456521" cy="3615571"/>
          </a:xfrm>
          <a:prstGeom prst="rect">
            <a:avLst/>
          </a:prstGeom>
        </p:spPr>
      </p:pic>
      <p:sp>
        <p:nvSpPr>
          <p:cNvPr id="14" name="Text 10"/>
          <p:cNvSpPr/>
          <p:nvPr/>
        </p:nvSpPr>
        <p:spPr>
          <a:xfrm>
            <a:off x="7523440" y="7143512"/>
            <a:ext cx="6456521" cy="5264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These dashboards are built for accessibility and dynamic interaction, allowing for real-time adjustments and deeper explorations of the data.</a:t>
            </a:r>
            <a:endParaRPr lang="en-US" sz="12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697718" y="536853"/>
            <a:ext cx="9234845" cy="6405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000"/>
              </a:lnSpc>
              <a:buNone/>
            </a:pPr>
            <a:r>
              <a:rPr lang="en-US" sz="4000" b="1" dirty="0">
                <a:solidFill>
                  <a:srgbClr val="876CD4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Key Insights:</a:t>
            </a:r>
            <a:r>
              <a:rPr lang="en-US" sz="400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 Uncovering Opportunities</a:t>
            </a:r>
            <a:endParaRPr lang="en-US" sz="4000" dirty="0"/>
          </a:p>
        </p:txBody>
      </p:sp>
      <p:sp>
        <p:nvSpPr>
          <p:cNvPr id="3" name="Text 1"/>
          <p:cNvSpPr/>
          <p:nvPr/>
        </p:nvSpPr>
        <p:spPr>
          <a:xfrm>
            <a:off x="780812" y="1567815"/>
            <a:ext cx="13068776" cy="624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Our analysis revealed several critical insights into the credit card portfolio's performance and customer behavior, pointing to both strengths and areas for strategic intervention.</a:t>
            </a:r>
            <a:endParaRPr lang="en-US" sz="1500" dirty="0"/>
          </a:p>
        </p:txBody>
      </p:sp>
      <p:sp>
        <p:nvSpPr>
          <p:cNvPr id="4" name="Shape 2"/>
          <p:cNvSpPr/>
          <p:nvPr/>
        </p:nvSpPr>
        <p:spPr>
          <a:xfrm>
            <a:off x="780812" y="2412206"/>
            <a:ext cx="6436757" cy="2123003"/>
          </a:xfrm>
          <a:prstGeom prst="roundRect">
            <a:avLst>
              <a:gd name="adj" fmla="val 3862"/>
            </a:avLst>
          </a:prstGeom>
          <a:solidFill>
            <a:srgbClr val="0C0524">
              <a:alpha val="95000"/>
            </a:srgbClr>
          </a:solidFill>
          <a:ln w="22860">
            <a:solidFill>
              <a:srgbClr val="876CD4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780812" y="2412206"/>
            <a:ext cx="91440" cy="2123003"/>
          </a:xfrm>
          <a:prstGeom prst="roundRect">
            <a:avLst>
              <a:gd name="adj" fmla="val 89668"/>
            </a:avLst>
          </a:prstGeom>
          <a:solidFill>
            <a:srgbClr val="876CD4"/>
          </a:solidFill>
          <a:ln/>
        </p:spPr>
      </p:sp>
      <p:sp>
        <p:nvSpPr>
          <p:cNvPr id="6" name="Text 4"/>
          <p:cNvSpPr/>
          <p:nvPr/>
        </p:nvSpPr>
        <p:spPr>
          <a:xfrm>
            <a:off x="1090255" y="2630210"/>
            <a:ext cx="3415665" cy="320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Surge in Digital Transactions</a:t>
            </a:r>
            <a:endParaRPr lang="en-US" sz="2000" dirty="0"/>
          </a:p>
        </p:txBody>
      </p:sp>
      <p:sp>
        <p:nvSpPr>
          <p:cNvPr id="7" name="Text 5"/>
          <p:cNvSpPr/>
          <p:nvPr/>
        </p:nvSpPr>
        <p:spPr>
          <a:xfrm>
            <a:off x="1090255" y="3067526"/>
            <a:ext cx="5909310" cy="12496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There's been a </a:t>
            </a:r>
            <a:r>
              <a:rPr lang="en-US" sz="1500" b="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30% increase in online and mobile wallet transactions</a:t>
            </a:r>
            <a:r>
              <a:rPr lang="en-US" sz="15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over the last quarter, indicating a strong shift towards digital payment methods among cardholders. This presents an opportunity for targeted digital engagement.</a:t>
            </a:r>
            <a:endParaRPr lang="en-US" sz="1500" dirty="0"/>
          </a:p>
        </p:txBody>
      </p:sp>
      <p:sp>
        <p:nvSpPr>
          <p:cNvPr id="8" name="Shape 6"/>
          <p:cNvSpPr/>
          <p:nvPr/>
        </p:nvSpPr>
        <p:spPr>
          <a:xfrm>
            <a:off x="7412712" y="2412206"/>
            <a:ext cx="6436876" cy="2123003"/>
          </a:xfrm>
          <a:prstGeom prst="roundRect">
            <a:avLst>
              <a:gd name="adj" fmla="val 3862"/>
            </a:avLst>
          </a:prstGeom>
          <a:solidFill>
            <a:srgbClr val="0C0524">
              <a:alpha val="95000"/>
            </a:srgbClr>
          </a:solidFill>
          <a:ln w="22860">
            <a:solidFill>
              <a:srgbClr val="D783D8"/>
            </a:solidFill>
            <a:prstDash val="solid"/>
          </a:ln>
        </p:spPr>
      </p:sp>
      <p:sp>
        <p:nvSpPr>
          <p:cNvPr id="9" name="Shape 7"/>
          <p:cNvSpPr/>
          <p:nvPr/>
        </p:nvSpPr>
        <p:spPr>
          <a:xfrm>
            <a:off x="7412712" y="2412206"/>
            <a:ext cx="91440" cy="2123003"/>
          </a:xfrm>
          <a:prstGeom prst="roundRect">
            <a:avLst>
              <a:gd name="adj" fmla="val 89668"/>
            </a:avLst>
          </a:prstGeom>
          <a:solidFill>
            <a:srgbClr val="D783D8"/>
          </a:solidFill>
          <a:ln/>
        </p:spPr>
      </p:sp>
      <p:sp>
        <p:nvSpPr>
          <p:cNvPr id="10" name="Text 8"/>
          <p:cNvSpPr/>
          <p:nvPr/>
        </p:nvSpPr>
        <p:spPr>
          <a:xfrm>
            <a:off x="7722156" y="2630210"/>
            <a:ext cx="5229225" cy="320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Increased Delinquency in Younger Segments</a:t>
            </a:r>
            <a:endParaRPr lang="en-US" sz="2000" dirty="0"/>
          </a:p>
        </p:txBody>
      </p:sp>
      <p:sp>
        <p:nvSpPr>
          <p:cNvPr id="11" name="Text 9"/>
          <p:cNvSpPr/>
          <p:nvPr/>
        </p:nvSpPr>
        <p:spPr>
          <a:xfrm>
            <a:off x="7722156" y="3067526"/>
            <a:ext cx="5909429" cy="12496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</a:t>
            </a:r>
            <a:r>
              <a:rPr lang="en-US" sz="1500" b="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18-25 age group shows a 15% higher delinquency rate</a:t>
            </a:r>
            <a:r>
              <a:rPr lang="en-US" sz="15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compared to other segments, suggesting a need for tailored financial literacy programs or stricter initial credit assessments for this demographic.</a:t>
            </a:r>
            <a:endParaRPr lang="en-US" sz="1500" dirty="0"/>
          </a:p>
        </p:txBody>
      </p:sp>
      <p:sp>
        <p:nvSpPr>
          <p:cNvPr id="12" name="Shape 10"/>
          <p:cNvSpPr/>
          <p:nvPr/>
        </p:nvSpPr>
        <p:spPr>
          <a:xfrm>
            <a:off x="780812" y="4730353"/>
            <a:ext cx="6436757" cy="2123003"/>
          </a:xfrm>
          <a:prstGeom prst="roundRect">
            <a:avLst>
              <a:gd name="adj" fmla="val 3862"/>
            </a:avLst>
          </a:prstGeom>
          <a:solidFill>
            <a:srgbClr val="0C0524">
              <a:alpha val="95000"/>
            </a:srgbClr>
          </a:solidFill>
          <a:ln w="22860">
            <a:solidFill>
              <a:srgbClr val="FF90A5"/>
            </a:solidFill>
            <a:prstDash val="solid"/>
          </a:ln>
        </p:spPr>
      </p:sp>
      <p:sp>
        <p:nvSpPr>
          <p:cNvPr id="13" name="Shape 11"/>
          <p:cNvSpPr/>
          <p:nvPr/>
        </p:nvSpPr>
        <p:spPr>
          <a:xfrm>
            <a:off x="780812" y="4730353"/>
            <a:ext cx="91440" cy="2123003"/>
          </a:xfrm>
          <a:prstGeom prst="roundRect">
            <a:avLst>
              <a:gd name="adj" fmla="val 89668"/>
            </a:avLst>
          </a:prstGeom>
          <a:solidFill>
            <a:srgbClr val="FF90A5"/>
          </a:solidFill>
          <a:ln/>
        </p:spPr>
      </p:sp>
      <p:sp>
        <p:nvSpPr>
          <p:cNvPr id="14" name="Text 12"/>
          <p:cNvSpPr/>
          <p:nvPr/>
        </p:nvSpPr>
        <p:spPr>
          <a:xfrm>
            <a:off x="1090255" y="4948357"/>
            <a:ext cx="4376142" cy="320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High Churn in Low-Activity Accounts</a:t>
            </a:r>
            <a:endParaRPr lang="en-US" sz="2000" dirty="0"/>
          </a:p>
        </p:txBody>
      </p:sp>
      <p:sp>
        <p:nvSpPr>
          <p:cNvPr id="15" name="Text 13"/>
          <p:cNvSpPr/>
          <p:nvPr/>
        </p:nvSpPr>
        <p:spPr>
          <a:xfrm>
            <a:off x="1090255" y="5385673"/>
            <a:ext cx="5909310" cy="9372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Accounts with </a:t>
            </a:r>
            <a:r>
              <a:rPr lang="en-US" sz="1500" b="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less than 3 transactions per month exhibit a 20% higher churn rate</a:t>
            </a:r>
            <a:r>
              <a:rPr lang="en-US" sz="15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 These inactive accounts are prone to closure, highlighting a need for re-engagement strategies.</a:t>
            </a:r>
            <a:endParaRPr lang="en-US" sz="1500" dirty="0"/>
          </a:p>
        </p:txBody>
      </p:sp>
      <p:sp>
        <p:nvSpPr>
          <p:cNvPr id="16" name="Shape 14"/>
          <p:cNvSpPr/>
          <p:nvPr/>
        </p:nvSpPr>
        <p:spPr>
          <a:xfrm>
            <a:off x="7412712" y="4730353"/>
            <a:ext cx="6436876" cy="2123003"/>
          </a:xfrm>
          <a:prstGeom prst="roundRect">
            <a:avLst>
              <a:gd name="adj" fmla="val 3862"/>
            </a:avLst>
          </a:prstGeom>
          <a:solidFill>
            <a:srgbClr val="0C0524">
              <a:alpha val="95000"/>
            </a:srgbClr>
          </a:solidFill>
          <a:ln w="22860">
            <a:solidFill>
              <a:srgbClr val="FFB071"/>
            </a:solidFill>
            <a:prstDash val="solid"/>
          </a:ln>
        </p:spPr>
      </p:sp>
      <p:sp>
        <p:nvSpPr>
          <p:cNvPr id="17" name="Shape 15"/>
          <p:cNvSpPr/>
          <p:nvPr/>
        </p:nvSpPr>
        <p:spPr>
          <a:xfrm>
            <a:off x="7412712" y="4730353"/>
            <a:ext cx="91440" cy="2123003"/>
          </a:xfrm>
          <a:prstGeom prst="roundRect">
            <a:avLst>
              <a:gd name="adj" fmla="val 89668"/>
            </a:avLst>
          </a:prstGeom>
          <a:solidFill>
            <a:srgbClr val="FFB071"/>
          </a:solidFill>
          <a:ln/>
        </p:spPr>
      </p:sp>
      <p:sp>
        <p:nvSpPr>
          <p:cNvPr id="18" name="Text 16"/>
          <p:cNvSpPr/>
          <p:nvPr/>
        </p:nvSpPr>
        <p:spPr>
          <a:xfrm>
            <a:off x="7722156" y="4948357"/>
            <a:ext cx="2944773" cy="320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Seasonal Spending Peaks</a:t>
            </a:r>
            <a:endParaRPr lang="en-US" sz="2000" dirty="0"/>
          </a:p>
        </p:txBody>
      </p:sp>
      <p:sp>
        <p:nvSpPr>
          <p:cNvPr id="19" name="Text 17"/>
          <p:cNvSpPr/>
          <p:nvPr/>
        </p:nvSpPr>
        <p:spPr>
          <a:xfrm>
            <a:off x="7722156" y="5385673"/>
            <a:ext cx="5909429" cy="12496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Significant spending peaks are observed during holiday seasons (Nov-Dec) and summer months (Jul-Aug), particularly in travel and retail categories. This confirms opportunities for seasonal promotional campaigns.</a:t>
            </a:r>
            <a:endParaRPr lang="en-US" sz="1500" dirty="0"/>
          </a:p>
        </p:txBody>
      </p:sp>
      <p:sp>
        <p:nvSpPr>
          <p:cNvPr id="20" name="Text 18"/>
          <p:cNvSpPr/>
          <p:nvPr/>
        </p:nvSpPr>
        <p:spPr>
          <a:xfrm>
            <a:off x="780812" y="7072908"/>
            <a:ext cx="13068776" cy="624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These insights serve as a foundation for developing targeted strategies to enhance portfolio profitability, reduce risk, and improve customer satisfaction.</a:t>
            </a:r>
            <a:endParaRPr lang="en-US" sz="15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862614" y="937736"/>
            <a:ext cx="10905173" cy="5147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50"/>
              </a:lnSpc>
              <a:buNone/>
            </a:pPr>
            <a:r>
              <a:rPr lang="en-US" sz="3200" b="1" dirty="0">
                <a:solidFill>
                  <a:srgbClr val="876CD4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Strategic Recommendations:</a:t>
            </a:r>
            <a:r>
              <a:rPr lang="en-US" sz="320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 Driving Growth and Stability</a:t>
            </a:r>
            <a:endParaRPr lang="en-US" sz="3200" dirty="0"/>
          </a:p>
        </p:txBody>
      </p:sp>
      <p:sp>
        <p:nvSpPr>
          <p:cNvPr id="3" name="Text 1"/>
          <p:cNvSpPr/>
          <p:nvPr/>
        </p:nvSpPr>
        <p:spPr>
          <a:xfrm>
            <a:off x="627459" y="1766173"/>
            <a:ext cx="13375481" cy="2509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Based on our key insights, we propose the following strategic recommendations to optimize the credit card portfolio, enhance customer value, and mitigate risks.</a:t>
            </a:r>
            <a:endParaRPr lang="en-US" sz="1200" dirty="0"/>
          </a:p>
        </p:txBody>
      </p:sp>
      <p:sp>
        <p:nvSpPr>
          <p:cNvPr id="4" name="Shape 2"/>
          <p:cNvSpPr/>
          <p:nvPr/>
        </p:nvSpPr>
        <p:spPr>
          <a:xfrm>
            <a:off x="627459" y="2193608"/>
            <a:ext cx="352901" cy="352901"/>
          </a:xfrm>
          <a:prstGeom prst="roundRect">
            <a:avLst>
              <a:gd name="adj" fmla="val 18672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680383" y="2215634"/>
            <a:ext cx="247055" cy="308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19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1137166" y="2223016"/>
            <a:ext cx="4435554" cy="3087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Enhance Digital Engagement Platforms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1137166" y="2625804"/>
            <a:ext cx="12865775" cy="2509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Invest in a more intuitive mobile banking app and online portal to facilitate digital transactions and customer self-service, capitalizing on the surge in digital usage.</a:t>
            </a:r>
            <a:endParaRPr lang="en-US" sz="1200" dirty="0"/>
          </a:p>
        </p:txBody>
      </p:sp>
      <p:sp>
        <p:nvSpPr>
          <p:cNvPr id="8" name="Shape 6"/>
          <p:cNvSpPr/>
          <p:nvPr/>
        </p:nvSpPr>
        <p:spPr>
          <a:xfrm>
            <a:off x="627459" y="3190518"/>
            <a:ext cx="352901" cy="352901"/>
          </a:xfrm>
          <a:prstGeom prst="roundRect">
            <a:avLst>
              <a:gd name="adj" fmla="val 18672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680383" y="3212544"/>
            <a:ext cx="247055" cy="308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19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</a:t>
            </a:r>
            <a:endParaRPr lang="en-US" sz="1900" dirty="0"/>
          </a:p>
        </p:txBody>
      </p:sp>
      <p:sp>
        <p:nvSpPr>
          <p:cNvPr id="10" name="Text 8"/>
          <p:cNvSpPr/>
          <p:nvPr/>
        </p:nvSpPr>
        <p:spPr>
          <a:xfrm>
            <a:off x="1137166" y="3219926"/>
            <a:ext cx="5558314" cy="3087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Implement Targeted Financial Literacy Programs</a:t>
            </a:r>
            <a:endParaRPr lang="en-US" sz="1900" dirty="0"/>
          </a:p>
        </p:txBody>
      </p:sp>
      <p:sp>
        <p:nvSpPr>
          <p:cNvPr id="11" name="Text 9"/>
          <p:cNvSpPr/>
          <p:nvPr/>
        </p:nvSpPr>
        <p:spPr>
          <a:xfrm>
            <a:off x="1137166" y="3622715"/>
            <a:ext cx="12865775" cy="2509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Develop educational content and resources specifically for the 18-25 age group, focusing on responsible credit usage to reduce delinquency rates.</a:t>
            </a:r>
            <a:endParaRPr lang="en-US" sz="1200" dirty="0"/>
          </a:p>
        </p:txBody>
      </p:sp>
      <p:sp>
        <p:nvSpPr>
          <p:cNvPr id="12" name="Shape 10"/>
          <p:cNvSpPr/>
          <p:nvPr/>
        </p:nvSpPr>
        <p:spPr>
          <a:xfrm>
            <a:off x="627459" y="4187428"/>
            <a:ext cx="352901" cy="352901"/>
          </a:xfrm>
          <a:prstGeom prst="roundRect">
            <a:avLst>
              <a:gd name="adj" fmla="val 18672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680383" y="4209455"/>
            <a:ext cx="247055" cy="308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19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</a:t>
            </a:r>
            <a:endParaRPr lang="en-US" sz="1900" dirty="0"/>
          </a:p>
        </p:txBody>
      </p:sp>
      <p:sp>
        <p:nvSpPr>
          <p:cNvPr id="14" name="Text 12"/>
          <p:cNvSpPr/>
          <p:nvPr/>
        </p:nvSpPr>
        <p:spPr>
          <a:xfrm>
            <a:off x="1137166" y="4216837"/>
            <a:ext cx="5348168" cy="3087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Proactive Low-Activity Account Re-engagement</a:t>
            </a:r>
            <a:endParaRPr lang="en-US" sz="1900" dirty="0"/>
          </a:p>
        </p:txBody>
      </p:sp>
      <p:sp>
        <p:nvSpPr>
          <p:cNvPr id="15" name="Text 13"/>
          <p:cNvSpPr/>
          <p:nvPr/>
        </p:nvSpPr>
        <p:spPr>
          <a:xfrm>
            <a:off x="1137166" y="4619625"/>
            <a:ext cx="12865775" cy="2509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Launch personalized campaigns (e.g., bonus points for first transaction in 3 months, special offers) to incentivize inactive cardholders to re-engage and prevent churn.</a:t>
            </a:r>
            <a:endParaRPr lang="en-US" sz="1200" dirty="0"/>
          </a:p>
        </p:txBody>
      </p:sp>
      <p:sp>
        <p:nvSpPr>
          <p:cNvPr id="16" name="Shape 14"/>
          <p:cNvSpPr/>
          <p:nvPr/>
        </p:nvSpPr>
        <p:spPr>
          <a:xfrm>
            <a:off x="627459" y="5184338"/>
            <a:ext cx="352901" cy="352901"/>
          </a:xfrm>
          <a:prstGeom prst="roundRect">
            <a:avLst>
              <a:gd name="adj" fmla="val 18672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17" name="Text 15"/>
          <p:cNvSpPr/>
          <p:nvPr/>
        </p:nvSpPr>
        <p:spPr>
          <a:xfrm>
            <a:off x="680383" y="5206365"/>
            <a:ext cx="247055" cy="308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19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4</a:t>
            </a:r>
            <a:endParaRPr lang="en-US" sz="1900" dirty="0"/>
          </a:p>
        </p:txBody>
      </p:sp>
      <p:sp>
        <p:nvSpPr>
          <p:cNvPr id="18" name="Text 16"/>
          <p:cNvSpPr/>
          <p:nvPr/>
        </p:nvSpPr>
        <p:spPr>
          <a:xfrm>
            <a:off x="1137166" y="5213747"/>
            <a:ext cx="4758214" cy="3087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Optimize Seasonal Promotional Strategies</a:t>
            </a:r>
            <a:endParaRPr lang="en-US" sz="1900" dirty="0"/>
          </a:p>
        </p:txBody>
      </p:sp>
      <p:sp>
        <p:nvSpPr>
          <p:cNvPr id="19" name="Text 17"/>
          <p:cNvSpPr/>
          <p:nvPr/>
        </p:nvSpPr>
        <p:spPr>
          <a:xfrm>
            <a:off x="1137166" y="5616535"/>
            <a:ext cx="12865775" cy="2509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Leverage identified spending peaks with timely and relevant credit card promotions, loyalty programs, and partnerships in high-spending categories like travel and retail.</a:t>
            </a:r>
            <a:endParaRPr lang="en-US" sz="1200" dirty="0"/>
          </a:p>
        </p:txBody>
      </p:sp>
      <p:sp>
        <p:nvSpPr>
          <p:cNvPr id="20" name="Shape 18"/>
          <p:cNvSpPr/>
          <p:nvPr/>
        </p:nvSpPr>
        <p:spPr>
          <a:xfrm>
            <a:off x="627459" y="6181249"/>
            <a:ext cx="352901" cy="352901"/>
          </a:xfrm>
          <a:prstGeom prst="roundRect">
            <a:avLst>
              <a:gd name="adj" fmla="val 18672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21" name="Text 19"/>
          <p:cNvSpPr/>
          <p:nvPr/>
        </p:nvSpPr>
        <p:spPr>
          <a:xfrm>
            <a:off x="680383" y="6203275"/>
            <a:ext cx="247055" cy="308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19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5</a:t>
            </a:r>
            <a:endParaRPr lang="en-US" sz="1900" dirty="0"/>
          </a:p>
        </p:txBody>
      </p:sp>
      <p:sp>
        <p:nvSpPr>
          <p:cNvPr id="22" name="Text 20"/>
          <p:cNvSpPr/>
          <p:nvPr/>
        </p:nvSpPr>
        <p:spPr>
          <a:xfrm>
            <a:off x="1137166" y="6210657"/>
            <a:ext cx="4676775" cy="3087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Strengthen Fraud Detection &amp; Prevention</a:t>
            </a:r>
            <a:endParaRPr lang="en-US" sz="1900" dirty="0"/>
          </a:p>
        </p:txBody>
      </p:sp>
      <p:sp>
        <p:nvSpPr>
          <p:cNvPr id="23" name="Text 21"/>
          <p:cNvSpPr/>
          <p:nvPr/>
        </p:nvSpPr>
        <p:spPr>
          <a:xfrm>
            <a:off x="1137166" y="6613446"/>
            <a:ext cx="12865775" cy="2509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Continuously update and improve AI-driven fraud detection systems to protect customers and reduce financial losses, building trust and security.</a:t>
            </a:r>
            <a:endParaRPr lang="en-US" sz="1200" dirty="0"/>
          </a:p>
        </p:txBody>
      </p:sp>
      <p:sp>
        <p:nvSpPr>
          <p:cNvPr id="24" name="Text 22"/>
          <p:cNvSpPr/>
          <p:nvPr/>
        </p:nvSpPr>
        <p:spPr>
          <a:xfrm>
            <a:off x="627459" y="7040880"/>
            <a:ext cx="13375481" cy="2509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These recommendations are designed to be actionable and measurable, aiming to yield significant improvements in portfolio performance and customer satisfaction.</a:t>
            </a:r>
            <a:endParaRPr lang="en-US" sz="12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374713" y="1336596"/>
            <a:ext cx="5880973" cy="6512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100"/>
              </a:lnSpc>
              <a:buNone/>
            </a:pPr>
            <a:r>
              <a:rPr lang="en-US" sz="4100" b="1" dirty="0">
                <a:solidFill>
                  <a:srgbClr val="FFFFF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Conclusion &amp; Next Steps</a:t>
            </a:r>
            <a:endParaRPr lang="en-US" sz="4100" dirty="0"/>
          </a:p>
        </p:txBody>
      </p:sp>
      <p:sp>
        <p:nvSpPr>
          <p:cNvPr id="3" name="Text 1"/>
          <p:cNvSpPr/>
          <p:nvPr/>
        </p:nvSpPr>
        <p:spPr>
          <a:xfrm>
            <a:off x="793790" y="2285524"/>
            <a:ext cx="13042821" cy="11908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en-US" sz="19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Our deep dive into the credit card portfolio has provided invaluable insights into performance trends, customer behavior, and areas ripe for optimization. By leveraging data-driven strategies, we can enhance profitability, reduce risk, and foster stronger customer relationships.</a:t>
            </a:r>
            <a:endParaRPr lang="en-US" sz="1950" dirty="0"/>
          </a:p>
        </p:txBody>
      </p:sp>
      <p:sp>
        <p:nvSpPr>
          <p:cNvPr id="4" name="Shape 2"/>
          <p:cNvSpPr/>
          <p:nvPr/>
        </p:nvSpPr>
        <p:spPr>
          <a:xfrm>
            <a:off x="793790" y="3699629"/>
            <a:ext cx="13042821" cy="2335054"/>
          </a:xfrm>
          <a:prstGeom prst="roundRect">
            <a:avLst>
              <a:gd name="adj" fmla="val 3570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801410" y="3707249"/>
            <a:ext cx="6513790" cy="2319814"/>
          </a:xfrm>
          <a:prstGeom prst="roundRect">
            <a:avLst>
              <a:gd name="adj" fmla="val 3593"/>
            </a:avLst>
          </a:prstGeom>
          <a:solidFill>
            <a:srgbClr val="14083A"/>
          </a:solidFill>
          <a:ln/>
        </p:spPr>
      </p:sp>
      <p:sp>
        <p:nvSpPr>
          <p:cNvPr id="6" name="Text 4"/>
          <p:cNvSpPr/>
          <p:nvPr/>
        </p:nvSpPr>
        <p:spPr>
          <a:xfrm>
            <a:off x="2755821" y="3905607"/>
            <a:ext cx="2604968" cy="3256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FFFFF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Key Takeaways</a:t>
            </a:r>
            <a:endParaRPr lang="en-US" sz="2050" dirty="0"/>
          </a:p>
        </p:txBody>
      </p:sp>
      <p:sp>
        <p:nvSpPr>
          <p:cNvPr id="7" name="Text 5"/>
          <p:cNvSpPr/>
          <p:nvPr/>
        </p:nvSpPr>
        <p:spPr>
          <a:xfrm>
            <a:off x="999768" y="4350306"/>
            <a:ext cx="6117074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Digital shift is significant.</a:t>
            </a:r>
            <a:endParaRPr lang="en-US" sz="1550" dirty="0"/>
          </a:p>
        </p:txBody>
      </p:sp>
      <p:sp>
        <p:nvSpPr>
          <p:cNvPr id="8" name="Text 6"/>
          <p:cNvSpPr/>
          <p:nvPr/>
        </p:nvSpPr>
        <p:spPr>
          <a:xfrm>
            <a:off x="999768" y="4737259"/>
            <a:ext cx="6117074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Youth segment requires attention.</a:t>
            </a:r>
            <a:endParaRPr lang="en-US" sz="1550" dirty="0"/>
          </a:p>
        </p:txBody>
      </p:sp>
      <p:sp>
        <p:nvSpPr>
          <p:cNvPr id="9" name="Text 7"/>
          <p:cNvSpPr/>
          <p:nvPr/>
        </p:nvSpPr>
        <p:spPr>
          <a:xfrm>
            <a:off x="999768" y="5124212"/>
            <a:ext cx="6117074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Inactive accounts are high churn risk.</a:t>
            </a:r>
            <a:endParaRPr lang="en-US" sz="1550" dirty="0"/>
          </a:p>
        </p:txBody>
      </p:sp>
      <p:sp>
        <p:nvSpPr>
          <p:cNvPr id="10" name="Text 8"/>
          <p:cNvSpPr/>
          <p:nvPr/>
        </p:nvSpPr>
        <p:spPr>
          <a:xfrm>
            <a:off x="999768" y="5511165"/>
            <a:ext cx="6117074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Seasonal patterns offer opportunities.</a:t>
            </a:r>
            <a:endParaRPr lang="en-US" sz="1550" dirty="0"/>
          </a:p>
        </p:txBody>
      </p:sp>
      <p:sp>
        <p:nvSpPr>
          <p:cNvPr id="11" name="Shape 9"/>
          <p:cNvSpPr/>
          <p:nvPr/>
        </p:nvSpPr>
        <p:spPr>
          <a:xfrm>
            <a:off x="7315200" y="3707249"/>
            <a:ext cx="6513790" cy="2319814"/>
          </a:xfrm>
          <a:prstGeom prst="rect">
            <a:avLst/>
          </a:prstGeom>
          <a:solidFill>
            <a:srgbClr val="14083A"/>
          </a:solidFill>
          <a:ln/>
        </p:spPr>
      </p:sp>
      <p:sp>
        <p:nvSpPr>
          <p:cNvPr id="12" name="Shape 10"/>
          <p:cNvSpPr/>
          <p:nvPr/>
        </p:nvSpPr>
        <p:spPr>
          <a:xfrm>
            <a:off x="7315200" y="3707249"/>
            <a:ext cx="22860" cy="2319814"/>
          </a:xfrm>
          <a:prstGeom prst="roundRect">
            <a:avLst>
              <a:gd name="adj" fmla="val 364651"/>
            </a:avLst>
          </a:prstGeom>
          <a:solidFill>
            <a:srgbClr val="2D2153"/>
          </a:solidFill>
          <a:ln/>
        </p:spPr>
      </p:sp>
      <p:sp>
        <p:nvSpPr>
          <p:cNvPr id="13" name="Text 11"/>
          <p:cNvSpPr/>
          <p:nvPr/>
        </p:nvSpPr>
        <p:spPr>
          <a:xfrm>
            <a:off x="9257824" y="3905607"/>
            <a:ext cx="2628424" cy="3256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FFFFF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Immediate Next Steps</a:t>
            </a:r>
            <a:endParaRPr lang="en-US" sz="2050" dirty="0"/>
          </a:p>
        </p:txBody>
      </p:sp>
      <p:sp>
        <p:nvSpPr>
          <p:cNvPr id="14" name="Text 12"/>
          <p:cNvSpPr/>
          <p:nvPr/>
        </p:nvSpPr>
        <p:spPr>
          <a:xfrm>
            <a:off x="7513558" y="4350306"/>
            <a:ext cx="6117074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Prioritize digital engagement initiatives.</a:t>
            </a:r>
            <a:endParaRPr lang="en-US" sz="1550" dirty="0"/>
          </a:p>
        </p:txBody>
      </p:sp>
      <p:sp>
        <p:nvSpPr>
          <p:cNvPr id="15" name="Text 13"/>
          <p:cNvSpPr/>
          <p:nvPr/>
        </p:nvSpPr>
        <p:spPr>
          <a:xfrm>
            <a:off x="7513558" y="4737259"/>
            <a:ext cx="6117074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Pilot financial literacy program for youth.</a:t>
            </a:r>
            <a:endParaRPr lang="en-US" sz="1550" dirty="0"/>
          </a:p>
        </p:txBody>
      </p:sp>
      <p:sp>
        <p:nvSpPr>
          <p:cNvPr id="16" name="Text 14"/>
          <p:cNvSpPr/>
          <p:nvPr/>
        </p:nvSpPr>
        <p:spPr>
          <a:xfrm>
            <a:off x="7513558" y="5124212"/>
            <a:ext cx="6117074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Launch re-engagement campaign for inactive users.</a:t>
            </a:r>
            <a:endParaRPr lang="en-US" sz="1550" dirty="0"/>
          </a:p>
        </p:txBody>
      </p:sp>
      <p:sp>
        <p:nvSpPr>
          <p:cNvPr id="17" name="Text 15"/>
          <p:cNvSpPr/>
          <p:nvPr/>
        </p:nvSpPr>
        <p:spPr>
          <a:xfrm>
            <a:off x="7513558" y="5511165"/>
            <a:ext cx="6117074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Develop Q4 seasonal promotion plan.</a:t>
            </a:r>
            <a:endParaRPr lang="en-US" sz="1550" dirty="0"/>
          </a:p>
        </p:txBody>
      </p:sp>
      <p:sp>
        <p:nvSpPr>
          <p:cNvPr id="18" name="Text 16"/>
          <p:cNvSpPr/>
          <p:nvPr/>
        </p:nvSpPr>
        <p:spPr>
          <a:xfrm>
            <a:off x="793790" y="6257925"/>
            <a:ext cx="130428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We are committed to continuously monitoring these metrics and adapting our strategies to ensure the sustained success and growth of our credit card portfolio.</a:t>
            </a:r>
            <a:endParaRPr lang="en-US" sz="15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1433</Words>
  <Application>Microsoft Office PowerPoint</Application>
  <PresentationFormat>Custom</PresentationFormat>
  <Paragraphs>125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Petrona Bold</vt:lpstr>
      <vt:lpstr>Consolas</vt:lpstr>
      <vt:lpstr>Calibri</vt:lpstr>
      <vt:lpstr>Inter</vt:lpstr>
      <vt:lpstr>Petrona Light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Sakshi</dc:creator>
  <cp:lastModifiedBy>sakshi hulke</cp:lastModifiedBy>
  <cp:revision>1</cp:revision>
  <dcterms:created xsi:type="dcterms:W3CDTF">2025-09-03T14:13:22Z</dcterms:created>
  <dcterms:modified xsi:type="dcterms:W3CDTF">2025-09-15T10:39:43Z</dcterms:modified>
</cp:coreProperties>
</file>